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2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44" r:id="rId40"/>
    <p:sldId id="313" r:id="rId41"/>
    <p:sldId id="279" r:id="rId42"/>
    <p:sldId id="319" r:id="rId43"/>
    <p:sldId id="321" r:id="rId44"/>
    <p:sldId id="280" r:id="rId45"/>
    <p:sldId id="323" r:id="rId46"/>
    <p:sldId id="324" r:id="rId47"/>
    <p:sldId id="325" r:id="rId48"/>
    <p:sldId id="322" r:id="rId49"/>
    <p:sldId id="334" r:id="rId50"/>
    <p:sldId id="337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  <p:sldId id="333" r:id="rId60"/>
    <p:sldId id="285" r:id="rId61"/>
    <p:sldId id="336" r:id="rId62"/>
    <p:sldId id="338" r:id="rId63"/>
    <p:sldId id="340" r:id="rId64"/>
    <p:sldId id="341" r:id="rId65"/>
    <p:sldId id="342" r:id="rId66"/>
    <p:sldId id="343" r:id="rId67"/>
    <p:sldId id="286" r:id="rId68"/>
    <p:sldId id="316" r:id="rId69"/>
    <p:sldId id="281" r:id="rId70"/>
    <p:sldId id="274" r:id="rId71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19.02.2019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png"/><Relationship Id="rId18" Type="http://schemas.openxmlformats.org/officeDocument/2006/relationships/image" Target="../media/image65.png"/><Relationship Id="rId3" Type="http://schemas.openxmlformats.org/officeDocument/2006/relationships/image" Target="../media/image56.png"/><Relationship Id="rId21" Type="http://schemas.openxmlformats.org/officeDocument/2006/relationships/image" Target="../media/image68.png"/><Relationship Id="rId7" Type="http://schemas.openxmlformats.org/officeDocument/2006/relationships/image" Target="../media/image60.jpeg"/><Relationship Id="rId12" Type="http://schemas.openxmlformats.org/officeDocument/2006/relationships/image" Target="../media/image52.jpe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9.jpeg"/><Relationship Id="rId11" Type="http://schemas.openxmlformats.org/officeDocument/2006/relationships/image" Target="../media/image51.jpeg"/><Relationship Id="rId5" Type="http://schemas.openxmlformats.org/officeDocument/2006/relationships/image" Target="../media/image58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19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862284"/>
            <a:ext cx="8629650" cy="49244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04673" y="6604084"/>
            <a:ext cx="82490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supply,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mobility,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/>
              <a:t>care</a:t>
            </a:r>
            <a:r>
              <a:rPr lang="en-US" dirty="0" smtClean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</a:t>
            </a:r>
            <a:r>
              <a:rPr lang="en-US" dirty="0"/>
              <a:t>cloud-based services.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103" y="1186903"/>
            <a:ext cx="6755194" cy="625320"/>
          </a:xfrm>
        </p:spPr>
        <p:txBody>
          <a:bodyPr/>
          <a:lstStyle/>
          <a:p>
            <a:r>
              <a:rPr lang="en-US" sz="3200" dirty="0"/>
              <a:t>The 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65103" y="2002971"/>
            <a:ext cx="4132217" cy="1689464"/>
          </a:xfrm>
        </p:spPr>
        <p:txBody>
          <a:bodyPr/>
          <a:lstStyle/>
          <a:p>
            <a:r>
              <a:rPr lang="de-DE" dirty="0" err="1" smtClean="0"/>
              <a:t>Integrity</a:t>
            </a:r>
            <a:r>
              <a:rPr lang="de-DE" dirty="0" smtClean="0"/>
              <a:t> </a:t>
            </a:r>
          </a:p>
          <a:p>
            <a:r>
              <a:rPr lang="de-DE" dirty="0" err="1"/>
              <a:t>C</a:t>
            </a:r>
            <a:r>
              <a:rPr lang="de-DE" dirty="0" err="1" smtClean="0"/>
              <a:t>onfidentiality</a:t>
            </a:r>
            <a:r>
              <a:rPr lang="de-DE" dirty="0" smtClean="0"/>
              <a:t> 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vailability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8017" y="5157130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134772" y="3600084"/>
            <a:ext cx="7328262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Digitisation and networking and the associated link between the digital and physical worlds make it </a:t>
            </a:r>
            <a:r>
              <a:rPr lang="en-US" sz="2400" b="1" smtClean="0"/>
              <a:t>difficult and complex </a:t>
            </a:r>
            <a:r>
              <a:rPr lang="en-US" sz="2400" smtClean="0"/>
              <a:t>to reach these goals.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/>
              <a:t>f</a:t>
            </a:r>
            <a:r>
              <a:rPr lang="de-DE" sz="2400" dirty="0" err="1" smtClean="0"/>
              <a:t>ail</a:t>
            </a:r>
            <a:r>
              <a:rPr lang="de-DE" sz="2400" dirty="0" smtClean="0"/>
              <a:t>-safe </a:t>
            </a:r>
            <a:r>
              <a:rPr lang="en-US" sz="2400" dirty="0" smtClean="0"/>
              <a:t>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26659" y="6496161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253609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320937" y="3288455"/>
            <a:ext cx="342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"</a:t>
            </a:r>
            <a:r>
              <a:rPr lang="de-DE" dirty="0" err="1"/>
              <a:t>computers</a:t>
            </a:r>
            <a:r>
              <a:rPr lang="de-DE" dirty="0"/>
              <a:t>" </a:t>
            </a:r>
            <a:r>
              <a:rPr lang="de-DE" dirty="0" err="1"/>
              <a:t>involved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 smtClean="0"/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14400"/>
            <a:ext cx="7785720" cy="1010195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 smtClean="0"/>
              <a:t>fail</a:t>
            </a:r>
            <a:r>
              <a:rPr lang="de-DE" sz="2800" dirty="0" smtClean="0"/>
              <a:t>-safe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</a:t>
            </a:r>
            <a:r>
              <a:rPr lang="de-DE" dirty="0" err="1" smtClean="0"/>
              <a:t>Chamber</a:t>
            </a:r>
            <a:r>
              <a:rPr lang="de-DE" dirty="0" smtClean="0"/>
              <a:t>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Station Bruchsal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70133" y="1275281"/>
            <a:ext cx="7467040" cy="475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Digitalisation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r>
              <a:rPr lang="de-DE" sz="1600" dirty="0"/>
              <a:t> Fail-safe </a:t>
            </a:r>
            <a:r>
              <a:rPr lang="de-DE" sz="1600" dirty="0" smtClean="0"/>
              <a:t>Communication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Karlsruhe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213974" y="781308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891002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Chain </a:t>
            </a:r>
            <a:r>
              <a:rPr lang="de-DE" dirty="0" err="1" smtClean="0"/>
              <a:t>Saw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Remote </a:t>
            </a:r>
            <a:r>
              <a:rPr lang="de-DE" sz="2800" dirty="0" err="1" smtClean="0"/>
              <a:t>Controlled</a:t>
            </a:r>
            <a:r>
              <a:rPr lang="de-DE" sz="2800" dirty="0" smtClean="0"/>
              <a:t> </a:t>
            </a:r>
            <a:r>
              <a:rPr lang="de-DE" sz="2800" dirty="0" err="1"/>
              <a:t>A</a:t>
            </a:r>
            <a:r>
              <a:rPr lang="de-DE" sz="2800" dirty="0" err="1" smtClean="0"/>
              <a:t>ccelerator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edal</a:t>
            </a:r>
            <a:endParaRPr lang="de-DE" sz="28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782192" y="1762328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Driving Speed Profile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35" y="2565693"/>
            <a:ext cx="1656754" cy="250371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585800"/>
            <a:ext cx="2333898" cy="2333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173088" y="3909054"/>
            <a:ext cx="16257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ECO-WORTHY Linear </a:t>
            </a:r>
            <a:r>
              <a:rPr lang="de-DE" sz="800" dirty="0" err="1"/>
              <a:t>Actuator</a:t>
            </a:r>
            <a:endParaRPr lang="de-DE" sz="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02" y="4580026"/>
            <a:ext cx="1510938" cy="151093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58" y="5144589"/>
            <a:ext cx="1532708" cy="153270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961492" y="6546492"/>
            <a:ext cx="1685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www.pce-instruments.com</a:t>
            </a:r>
            <a:endParaRPr lang="de-DE" sz="1100" dirty="0"/>
          </a:p>
        </p:txBody>
      </p:sp>
      <p:sp>
        <p:nvSpPr>
          <p:cNvPr id="12" name="Rechteck 11"/>
          <p:cNvSpPr/>
          <p:nvPr/>
        </p:nvSpPr>
        <p:spPr>
          <a:xfrm>
            <a:off x="1096217" y="590189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Project Group - UMP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48" y="1660033"/>
            <a:ext cx="1363818" cy="9056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91" y="2712142"/>
            <a:ext cx="1166948" cy="1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8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459424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531187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3934234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Digitalisation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33648" y="4544208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40731" y="51717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520209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31630" y="4575905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03480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51362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44057" y="3110406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  <p:sp>
        <p:nvSpPr>
          <p:cNvPr id="5" name="Rechteck 4"/>
          <p:cNvSpPr/>
          <p:nvPr/>
        </p:nvSpPr>
        <p:spPr>
          <a:xfrm>
            <a:off x="778820" y="6442502"/>
            <a:ext cx="8249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 Wikipedia - </a:t>
            </a:r>
            <a:r>
              <a:rPr lang="de-DE" sz="1050" dirty="0" err="1" smtClean="0"/>
              <a:t>Digitization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en-US" sz="3200" dirty="0" err="1"/>
              <a:t>digitisation</a:t>
            </a:r>
            <a:r>
              <a:rPr lang="en-US" sz="3200" dirty="0"/>
              <a:t> or 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5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/>
              <a:t>lern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en-US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fast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</a:t>
            </a:r>
            <a:r>
              <a:rPr lang="de-DE" sz="2800" dirty="0" smtClean="0"/>
              <a:t>Internet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89166" y="1102864"/>
            <a:ext cx="697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 You can do many things…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3474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</a:t>
            </a:r>
            <a:r>
              <a:rPr lang="en-US" dirty="0" smtClean="0"/>
              <a:t>cook with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2352042"/>
            <a:ext cx="8551818" cy="352987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345735" y="1494750"/>
            <a:ext cx="6040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example: The creation of this </a:t>
            </a:r>
            <a:r>
              <a:rPr lang="en-US" dirty="0" smtClean="0"/>
              <a:t>presentation.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7" y="5788075"/>
            <a:ext cx="674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(</a:t>
            </a:r>
            <a:r>
              <a:rPr lang="de-DE" dirty="0" err="1"/>
              <a:t>Industry</a:t>
            </a:r>
            <a:r>
              <a:rPr lang="de-DE" dirty="0"/>
              <a:t> 4.0 - Wikipedia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2711</Words>
  <Application>Microsoft Office PowerPoint</Application>
  <PresentationFormat>Bildschirmpräsentation (4:3)</PresentationFormat>
  <Paragraphs>501</Paragraphs>
  <Slides>67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67</vt:i4>
      </vt:variant>
    </vt:vector>
  </HeadingPairs>
  <TitlesOfParts>
    <vt:vector size="78" baseType="lpstr">
      <vt:lpstr>Arial</vt:lpstr>
      <vt:lpstr>Arial (Textkörper)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fail-safe and secure connection over the Internet?</vt:lpstr>
      <vt:lpstr>How can we establish a fail-safe communication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Remote Controlled Accelerator Pedal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PowerPoint-Präsentation</vt:lpstr>
      <vt:lpstr>PowerPoint-Präsentation</vt:lpstr>
      <vt:lpstr>PowerPoint-Präsentation</vt:lpstr>
      <vt:lpstr>Brainstorming and Requirement Analysis for Remote Controlled Test Benches between HS and UMP (15 min)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2699</cp:revision>
  <cp:lastPrinted>2019-01-14T15:12:12Z</cp:lastPrinted>
  <dcterms:created xsi:type="dcterms:W3CDTF">2010-11-26T16:10:18Z</dcterms:created>
  <dcterms:modified xsi:type="dcterms:W3CDTF">2019-02-19T12:57:26Z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